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9" r:id="rId8"/>
    <p:sldId id="272" r:id="rId9"/>
    <p:sldId id="267" r:id="rId10"/>
    <p:sldId id="270" r:id="rId11"/>
    <p:sldId id="268" r:id="rId12"/>
    <p:sldId id="271" r:id="rId13"/>
    <p:sldId id="262" r:id="rId14"/>
    <p:sldId id="261" r:id="rId15"/>
    <p:sldId id="265" r:id="rId16"/>
    <p:sldId id="264" r:id="rId17"/>
    <p:sldId id="26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5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0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3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62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27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9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3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2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6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5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13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Réseau de technologie éclairé sur fond sombre">
            <a:extLst>
              <a:ext uri="{FF2B5EF4-FFF2-40B4-BE49-F238E27FC236}">
                <a16:creationId xmlns:a16="http://schemas.microsoft.com/office/drawing/2014/main" id="{A8B72C73-786C-49CC-9940-0B1666A31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5"/>
          <a:stretch/>
        </p:blipFill>
        <p:spPr>
          <a:xfrm>
            <a:off x="-4054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9493FD-2C7D-49FE-BA67-4BEFD80EB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8917" y="686020"/>
            <a:ext cx="7482980" cy="274298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Soutenance de stage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B12F6-41FA-4966-B527-4688D0CB5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2355" y="3602038"/>
            <a:ext cx="8562011" cy="256994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BMF – stage du 14 Septembre au 24 décembre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87D413-7BAA-462C-B2E4-D3E7F1B8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2E2750-B9DE-455A-B750-2FAFF87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A77A1618-AFD3-49E5-A4AC-89FA51FA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76DC57-ED9C-40FB-A897-CDD7D622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B714E6-B071-4696-ACD5-A9A96F92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A303CB3D-0086-4A58-BDAE-F18B143EE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8AB02D57-74BD-4B38-94E0-EF2F291E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9716075-3D88-4B86-9A30-85F88A56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677" y="4949505"/>
            <a:ext cx="3162407" cy="10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2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2002-C2B2-44F3-929E-18FB11329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474"/>
            <a:ext cx="8393185" cy="1325563"/>
          </a:xfrm>
        </p:spPr>
        <p:txBody>
          <a:bodyPr>
            <a:normAutofit/>
          </a:bodyPr>
          <a:lstStyle/>
          <a:p>
            <a:r>
              <a:rPr lang="fr-FR" sz="3000" dirty="0"/>
              <a:t>-Être plus précis lors de l’estimation</a:t>
            </a:r>
            <a:endParaRPr lang="en-US" sz="3000" dirty="0"/>
          </a:p>
        </p:txBody>
      </p:sp>
      <p:pic>
        <p:nvPicPr>
          <p:cNvPr id="5" name="Content Placeholder 4" descr="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AB7D6F0C-5ECB-4B59-8F26-79A2C85DE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" y="2771192"/>
            <a:ext cx="4604803" cy="3069869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23F90DB-38B5-4EB5-895C-47A8B6BF69CD}"/>
              </a:ext>
            </a:extLst>
          </p:cNvPr>
          <p:cNvSpPr/>
          <p:nvPr/>
        </p:nvSpPr>
        <p:spPr>
          <a:xfrm>
            <a:off x="5141577" y="3583383"/>
            <a:ext cx="2137961" cy="1091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9D5C8CC-FBB8-4D27-943C-FA6A8910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92" y="2771192"/>
            <a:ext cx="4570984" cy="29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66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325-0633-44CB-8113-D7E428C8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5" y="-227690"/>
            <a:ext cx="7685037" cy="1325563"/>
          </a:xfrm>
        </p:spPr>
        <p:txBody>
          <a:bodyPr>
            <a:normAutofit/>
          </a:bodyPr>
          <a:lstStyle/>
          <a:p>
            <a:r>
              <a:rPr lang="fr-FR" sz="3000" dirty="0"/>
              <a:t>-Amélioration de la BDD</a:t>
            </a:r>
            <a:endParaRPr lang="en-US" sz="30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1AFE34-DAFB-4AD8-AEEB-706B79F67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4" y="1166327"/>
            <a:ext cx="9931938" cy="5421183"/>
          </a:xfrm>
        </p:spPr>
      </p:pic>
    </p:spTree>
    <p:extLst>
      <p:ext uri="{BB962C8B-B14F-4D97-AF65-F5344CB8AC3E}">
        <p14:creationId xmlns:p14="http://schemas.microsoft.com/office/powerpoint/2010/main" val="310180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3194-25DE-4822-95BD-4EC74838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31" y="332490"/>
            <a:ext cx="11060885" cy="1325563"/>
          </a:xfrm>
        </p:spPr>
        <p:txBody>
          <a:bodyPr>
            <a:normAutofit/>
          </a:bodyPr>
          <a:lstStyle/>
          <a:p>
            <a:r>
              <a:rPr lang="fr-FR" sz="3000" dirty="0"/>
              <a:t>-Aider les collaborateurs à trouver des données</a:t>
            </a:r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9EC3FB9-B08B-4E85-8CBB-A899FD05B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67" y="2873829"/>
            <a:ext cx="4225347" cy="2885603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431E30-3543-4E8B-B357-A15E8672F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2332653"/>
            <a:ext cx="7287634" cy="39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D640-4621-45C8-9347-F78ADA2B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Piste d’amélioration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7B6F9-14E0-4B89-8D31-EDC8E834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096713"/>
            <a:ext cx="8850429" cy="4080250"/>
          </a:xfrm>
        </p:spPr>
        <p:txBody>
          <a:bodyPr/>
          <a:lstStyle/>
          <a:p>
            <a:r>
              <a:rPr lang="fr-FR" dirty="0"/>
              <a:t>Migration de la base MS Access en SQL server</a:t>
            </a:r>
          </a:p>
          <a:p>
            <a:r>
              <a:rPr lang="fr-FR" dirty="0"/>
              <a:t>Utilisation accrue des outils d’automatisations Microsoft (</a:t>
            </a:r>
            <a:r>
              <a:rPr lang="fr-FR" dirty="0" err="1"/>
              <a:t>PowerAutomate</a:t>
            </a:r>
            <a:r>
              <a:rPr lang="fr-FR" dirty="0"/>
              <a:t>, …)</a:t>
            </a:r>
            <a:endParaRPr lang="en-US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054CD015-B2DD-4A9A-A0E0-7F92E5E2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5" y="3129627"/>
            <a:ext cx="5714286" cy="342857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609B82C-2962-4452-B7BC-D8467EE13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58" y="95843"/>
            <a:ext cx="2769642" cy="276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2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0ECB-FCF1-47A9-953F-75C43D67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728D9-DEC4-495F-A39D-072AD8767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que j’ai apporté à l’entreprise</a:t>
            </a:r>
          </a:p>
          <a:p>
            <a:pPr marL="0" indent="0">
              <a:buNone/>
            </a:pPr>
            <a:r>
              <a:rPr lang="fr-FR" dirty="0"/>
              <a:t>	- Démarche informatique</a:t>
            </a:r>
          </a:p>
          <a:p>
            <a:pPr marL="0" indent="0">
              <a:buNone/>
            </a:pPr>
            <a:r>
              <a:rPr lang="fr-FR" dirty="0"/>
              <a:t>	- Compétence technique</a:t>
            </a:r>
          </a:p>
          <a:p>
            <a:endParaRPr lang="fr-FR" dirty="0"/>
          </a:p>
          <a:p>
            <a:r>
              <a:rPr lang="fr-FR" dirty="0"/>
              <a:t>Ce que ce stage m’a apporté</a:t>
            </a:r>
          </a:p>
          <a:p>
            <a:pPr marL="0" indent="0">
              <a:buNone/>
            </a:pPr>
            <a:r>
              <a:rPr lang="fr-FR" dirty="0"/>
              <a:t>	- Compétence technique</a:t>
            </a:r>
          </a:p>
          <a:p>
            <a:pPr marL="0" indent="0">
              <a:buNone/>
            </a:pPr>
            <a:r>
              <a:rPr lang="fr-FR" dirty="0"/>
              <a:t>	- Compréhension du monde du travail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C311025-CEA0-4B42-B22E-CF9638613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46" y="860664"/>
            <a:ext cx="7990377" cy="51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7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B1A0-0B06-4295-B21E-B440C8AA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3005"/>
            <a:ext cx="7685037" cy="676540"/>
          </a:xfrm>
        </p:spPr>
        <p:txBody>
          <a:bodyPr>
            <a:normAutofit fontScale="90000"/>
          </a:bodyPr>
          <a:lstStyle/>
          <a:p>
            <a:r>
              <a:rPr lang="fr-FR" dirty="0"/>
              <a:t>Démarche informatique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A587-2A26-4575-BFC1-FAE997E85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545"/>
            <a:ext cx="7685037" cy="4080250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Automatisation</a:t>
            </a:r>
          </a:p>
          <a:p>
            <a:endParaRPr lang="fr-FR" dirty="0"/>
          </a:p>
          <a:p>
            <a:r>
              <a:rPr lang="fr-FR" dirty="0"/>
              <a:t>Amélioration de process</a:t>
            </a:r>
          </a:p>
          <a:p>
            <a:endParaRPr lang="fr-FR" dirty="0"/>
          </a:p>
          <a:p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1FF90B-E920-41AF-B290-CBC900B53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64" y="866776"/>
            <a:ext cx="5173933" cy="5784457"/>
          </a:xfrm>
          <a:prstGeom prst="rect">
            <a:avLst/>
          </a:prstGeom>
        </p:spPr>
      </p:pic>
      <p:pic>
        <p:nvPicPr>
          <p:cNvPr id="7" name="Picture 6" descr="A glass of water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C65DCF63-D3E6-4BCF-90A6-7D5EA5C7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49" y="2978091"/>
            <a:ext cx="6694415" cy="281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37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4516-A30E-4F22-826C-88CF7EB0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305016"/>
            <a:ext cx="7622120" cy="752041"/>
          </a:xfrm>
        </p:spPr>
        <p:txBody>
          <a:bodyPr/>
          <a:lstStyle/>
          <a:p>
            <a:r>
              <a:rPr lang="fr-FR" dirty="0"/>
              <a:t>Compétence technique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30DD-651A-4E4E-96DE-C8DF18BBC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670" y="1057057"/>
            <a:ext cx="7685037" cy="4080250"/>
          </a:xfrm>
        </p:spPr>
        <p:txBody>
          <a:bodyPr/>
          <a:lstStyle/>
          <a:p>
            <a:r>
              <a:rPr lang="fr-FR" dirty="0"/>
              <a:t>Apprentissage</a:t>
            </a:r>
            <a:r>
              <a:rPr lang="en-US" dirty="0"/>
              <a:t> </a:t>
            </a:r>
            <a:r>
              <a:rPr lang="fr-FR" dirty="0"/>
              <a:t>ou</a:t>
            </a:r>
            <a:r>
              <a:rPr lang="en-US" dirty="0"/>
              <a:t> </a:t>
            </a:r>
            <a:r>
              <a:rPr lang="fr-FR" dirty="0"/>
              <a:t>approfondissement</a:t>
            </a:r>
            <a:r>
              <a:rPr lang="en-US" dirty="0"/>
              <a:t> de </a:t>
            </a:r>
            <a:r>
              <a:rPr lang="fr-FR" dirty="0"/>
              <a:t>langage</a:t>
            </a:r>
            <a:r>
              <a:rPr lang="en-US" dirty="0"/>
              <a:t> (VBA, python)</a:t>
            </a:r>
            <a:endParaRPr lang="fr-FR" dirty="0"/>
          </a:p>
          <a:p>
            <a:r>
              <a:rPr lang="fr-FR" dirty="0"/>
              <a:t>Gestion d’une base de données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BA6F00A-107A-46DC-967D-E3AB9ED58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" y="1963024"/>
            <a:ext cx="8457509" cy="458996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FAC1C8B-882B-4026-926E-E72B924BA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451" y="3630336"/>
            <a:ext cx="3222770" cy="161138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FA6C421-6FC6-4032-979C-5DADD3FE4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49" y="463492"/>
            <a:ext cx="2305574" cy="23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8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C502-7764-43A7-A38F-DFF3F6C8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97" y="118664"/>
            <a:ext cx="8165192" cy="1171491"/>
          </a:xfrm>
        </p:spPr>
        <p:txBody>
          <a:bodyPr>
            <a:normAutofit fontScale="90000"/>
          </a:bodyPr>
          <a:lstStyle/>
          <a:p>
            <a:r>
              <a:rPr lang="fr-FR" dirty="0"/>
              <a:t>Compréhension du monde du travail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8D5D7-7DFE-4D5B-88F9-CBB4E0522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97" y="1271627"/>
            <a:ext cx="8467650" cy="4080250"/>
          </a:xfrm>
        </p:spPr>
        <p:txBody>
          <a:bodyPr/>
          <a:lstStyle/>
          <a:p>
            <a:r>
              <a:rPr lang="fr-FR" dirty="0"/>
              <a:t>Séminaire d’entreprise - Comprendre les problème lié au monde du travail</a:t>
            </a:r>
            <a:endParaRPr lang="en-US" dirty="0"/>
          </a:p>
        </p:txBody>
      </p:sp>
      <p:pic>
        <p:nvPicPr>
          <p:cNvPr id="5" name="Picture 4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BC6908D9-9395-430F-94CD-657D8E6C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7" y="1895913"/>
            <a:ext cx="7984482" cy="4491272"/>
          </a:xfrm>
          <a:prstGeom prst="rect">
            <a:avLst/>
          </a:prstGeom>
        </p:spPr>
      </p:pic>
      <p:pic>
        <p:nvPicPr>
          <p:cNvPr id="7" name="Picture 6" descr="A close-up of some writing&#10;&#10;Description automatically generated with low confidence">
            <a:extLst>
              <a:ext uri="{FF2B5EF4-FFF2-40B4-BE49-F238E27FC236}">
                <a16:creationId xmlns:a16="http://schemas.microsoft.com/office/drawing/2014/main" id="{ECFEEDB4-548B-4DB1-B91C-71B2281C3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3082" y="1561472"/>
            <a:ext cx="6595691" cy="37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4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88BA4F7D-BF94-4645-81ED-FCE62207AB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6226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4408B-D90D-4BDB-9C6B-82D37D51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Question ?</a:t>
            </a:r>
          </a:p>
        </p:txBody>
      </p:sp>
    </p:spTree>
    <p:extLst>
      <p:ext uri="{BB962C8B-B14F-4D97-AF65-F5344CB8AC3E}">
        <p14:creationId xmlns:p14="http://schemas.microsoft.com/office/powerpoint/2010/main" val="311953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7CF9-874A-4361-9175-4179B01A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DDC0D-BBD8-4CAD-8F11-7600A818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 – Présentation de l’entreprise</a:t>
            </a:r>
          </a:p>
          <a:p>
            <a:endParaRPr lang="fr-FR" dirty="0"/>
          </a:p>
          <a:p>
            <a:r>
              <a:rPr lang="fr-FR" dirty="0"/>
              <a:t>II – Les difficultés rencontrées par BMF</a:t>
            </a:r>
          </a:p>
          <a:p>
            <a:endParaRPr lang="fr-FR" dirty="0"/>
          </a:p>
          <a:p>
            <a:r>
              <a:rPr lang="fr-FR" dirty="0"/>
              <a:t>III – Comment l’informatique aide BMF</a:t>
            </a:r>
          </a:p>
          <a:p>
            <a:endParaRPr lang="fr-FR" dirty="0"/>
          </a:p>
          <a:p>
            <a:r>
              <a:rPr lang="fr-FR" dirty="0"/>
              <a:t>IV – 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4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A961-E10D-416D-9D12-5BB3C68AA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Michel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Forgue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9DEB-BCC0-472C-8CD7-6A5C6F82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Fondé en 2000 par Michel </a:t>
            </a:r>
            <a:r>
              <a:rPr lang="fr-FR" dirty="0" err="1"/>
              <a:t>Forgue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Racheté en 2015 par Renaud </a:t>
            </a:r>
            <a:r>
              <a:rPr lang="fr-FR" dirty="0" err="1"/>
              <a:t>Chancaulme</a:t>
            </a:r>
            <a:r>
              <a:rPr lang="fr-FR" dirty="0"/>
              <a:t>, actuel dirigent de BMF</a:t>
            </a:r>
          </a:p>
          <a:p>
            <a:endParaRPr lang="fr-FR" dirty="0"/>
          </a:p>
          <a:p>
            <a:r>
              <a:rPr lang="fr-FR" dirty="0"/>
              <a:t>~ 45 collaborateurs.</a:t>
            </a:r>
          </a:p>
          <a:p>
            <a:endParaRPr lang="fr-FR" dirty="0"/>
          </a:p>
          <a:p>
            <a:r>
              <a:rPr lang="fr-FR" dirty="0"/>
              <a:t>Situé à Apprieu, entre Grenoble et Lyon.</a:t>
            </a:r>
          </a:p>
          <a:p>
            <a:endParaRPr lang="fr-FR" dirty="0"/>
          </a:p>
          <a:p>
            <a:r>
              <a:rPr lang="fr-FR" dirty="0"/>
              <a:t>Des bureau à Nantes et Paris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2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5B06-8491-4790-A3DC-A364C38D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4" y="0"/>
            <a:ext cx="7685037" cy="1325563"/>
          </a:xfrm>
        </p:spPr>
        <p:txBody>
          <a:bodyPr/>
          <a:lstStyle/>
          <a:p>
            <a:r>
              <a:rPr lang="fr-FR" dirty="0"/>
              <a:t>Références</a:t>
            </a:r>
            <a:endParaRPr lang="en-US" dirty="0"/>
          </a:p>
        </p:txBody>
      </p:sp>
      <p:pic>
        <p:nvPicPr>
          <p:cNvPr id="5" name="Content Placeholder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50E10C3-728E-4D67-B444-BC6B0B9BD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6" y="2000480"/>
            <a:ext cx="3882787" cy="4422737"/>
          </a:xfrm>
        </p:spPr>
      </p:pic>
      <p:pic>
        <p:nvPicPr>
          <p:cNvPr id="7" name="Picture 6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2A56E5CB-77A0-41E6-95B5-0649556C7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269" y="889811"/>
            <a:ext cx="7852685" cy="44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3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0634-C84C-4A9C-80E9-11DDCED5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68396"/>
            <a:ext cx="12192000" cy="1325563"/>
          </a:xfrm>
        </p:spPr>
        <p:txBody>
          <a:bodyPr/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Organigramme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654F6-AEB7-4AFD-A2A1-665590E65A1A}"/>
              </a:ext>
            </a:extLst>
          </p:cNvPr>
          <p:cNvSpPr txBox="1"/>
          <p:nvPr/>
        </p:nvSpPr>
        <p:spPr>
          <a:xfrm>
            <a:off x="4510581" y="1318980"/>
            <a:ext cx="286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Renaud </a:t>
            </a:r>
            <a:r>
              <a:rPr lang="fr-FR" dirty="0" err="1"/>
              <a:t>Chancaulme</a:t>
            </a:r>
            <a:endParaRPr lang="fr-FR" dirty="0"/>
          </a:p>
          <a:p>
            <a:pPr algn="ctr"/>
            <a:r>
              <a:rPr lang="fr-FR" sz="1400" dirty="0"/>
              <a:t>Dirigent BMF</a:t>
            </a:r>
            <a:endParaRPr lang="en-US" sz="1400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B0EE91E-1D53-4D45-8DBE-761E1664AB12}"/>
              </a:ext>
            </a:extLst>
          </p:cNvPr>
          <p:cNvSpPr/>
          <p:nvPr/>
        </p:nvSpPr>
        <p:spPr>
          <a:xfrm>
            <a:off x="5784100" y="1941549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1BE6C-E015-4AF4-A664-F25FE40CAF54}"/>
              </a:ext>
            </a:extLst>
          </p:cNvPr>
          <p:cNvSpPr txBox="1"/>
          <p:nvPr/>
        </p:nvSpPr>
        <p:spPr>
          <a:xfrm>
            <a:off x="4432592" y="2755346"/>
            <a:ext cx="286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David </a:t>
            </a:r>
            <a:r>
              <a:rPr lang="fr-FR" dirty="0" err="1"/>
              <a:t>Grunauer</a:t>
            </a:r>
            <a:endParaRPr lang="fr-FR" dirty="0"/>
          </a:p>
          <a:p>
            <a:pPr algn="ctr"/>
            <a:r>
              <a:rPr lang="fr-FR" sz="1400" dirty="0"/>
              <a:t>Responsable chef de projet</a:t>
            </a:r>
            <a:endParaRPr lang="en-US" sz="14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9BCB4AC-4417-4318-A563-97E3F30ECBCD}"/>
              </a:ext>
            </a:extLst>
          </p:cNvPr>
          <p:cNvSpPr/>
          <p:nvPr/>
        </p:nvSpPr>
        <p:spPr>
          <a:xfrm rot="2952240">
            <a:off x="4799900" y="3304654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653C7-3918-4625-BAF1-2090C2D96881}"/>
              </a:ext>
            </a:extLst>
          </p:cNvPr>
          <p:cNvSpPr txBox="1"/>
          <p:nvPr/>
        </p:nvSpPr>
        <p:spPr>
          <a:xfrm>
            <a:off x="5624259" y="4081702"/>
            <a:ext cx="286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Sebastien</a:t>
            </a:r>
            <a:r>
              <a:rPr lang="fr-FR" dirty="0"/>
              <a:t> </a:t>
            </a:r>
            <a:r>
              <a:rPr lang="fr-FR" dirty="0" err="1"/>
              <a:t>Krecke</a:t>
            </a:r>
            <a:endParaRPr lang="fr-FR" dirty="0"/>
          </a:p>
          <a:p>
            <a:pPr algn="ctr"/>
            <a:r>
              <a:rPr lang="fr-FR" sz="1400" dirty="0"/>
              <a:t>Responsable base de donnée</a:t>
            </a:r>
            <a:endParaRPr lang="en-US" sz="14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9D3A537-C8A2-4CF3-8357-B7E33B1C3DD2}"/>
              </a:ext>
            </a:extLst>
          </p:cNvPr>
          <p:cNvSpPr/>
          <p:nvPr/>
        </p:nvSpPr>
        <p:spPr>
          <a:xfrm>
            <a:off x="6862195" y="4765128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50F43-20A4-4877-9D73-688A5BA8CBD8}"/>
              </a:ext>
            </a:extLst>
          </p:cNvPr>
          <p:cNvSpPr txBox="1"/>
          <p:nvPr/>
        </p:nvSpPr>
        <p:spPr>
          <a:xfrm>
            <a:off x="5578679" y="5675161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Xavier Tonnellier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04FA9-1D8C-4116-B2A8-BF34F19B42A6}"/>
              </a:ext>
            </a:extLst>
          </p:cNvPr>
          <p:cNvSpPr txBox="1"/>
          <p:nvPr/>
        </p:nvSpPr>
        <p:spPr>
          <a:xfrm>
            <a:off x="8065594" y="2813447"/>
            <a:ext cx="2860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Goeffroy</a:t>
            </a:r>
            <a:r>
              <a:rPr lang="fr-FR" dirty="0"/>
              <a:t> </a:t>
            </a:r>
            <a:r>
              <a:rPr lang="fr-FR" dirty="0" err="1"/>
              <a:t>Gastal</a:t>
            </a:r>
            <a:endParaRPr lang="fr-FR" dirty="0"/>
          </a:p>
          <a:p>
            <a:pPr algn="ctr"/>
            <a:r>
              <a:rPr lang="fr-FR" sz="1600" dirty="0"/>
              <a:t>Responsable pôle administration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9EEE7-D60D-40A1-941F-79B283F2F2B7}"/>
              </a:ext>
            </a:extLst>
          </p:cNvPr>
          <p:cNvSpPr txBox="1"/>
          <p:nvPr/>
        </p:nvSpPr>
        <p:spPr>
          <a:xfrm>
            <a:off x="508932" y="2825871"/>
            <a:ext cx="286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Delphine </a:t>
            </a:r>
            <a:r>
              <a:rPr lang="fr-FR" dirty="0" err="1"/>
              <a:t>Goudounesque</a:t>
            </a:r>
            <a:endParaRPr lang="fr-FR" dirty="0"/>
          </a:p>
          <a:p>
            <a:pPr algn="ctr"/>
            <a:r>
              <a:rPr lang="fr-FR" sz="1400" dirty="0"/>
              <a:t>Responsable équipe technique</a:t>
            </a:r>
            <a:endParaRPr lang="en-US" sz="14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8E780B2-F968-49D7-B3AF-AEBB78FD70F9}"/>
              </a:ext>
            </a:extLst>
          </p:cNvPr>
          <p:cNvSpPr/>
          <p:nvPr/>
        </p:nvSpPr>
        <p:spPr>
          <a:xfrm rot="3945158">
            <a:off x="4536604" y="1588659"/>
            <a:ext cx="293614" cy="1363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32093B1-B0B8-4059-9758-C668CAE57DB1}"/>
              </a:ext>
            </a:extLst>
          </p:cNvPr>
          <p:cNvSpPr/>
          <p:nvPr/>
        </p:nvSpPr>
        <p:spPr>
          <a:xfrm rot="17762350">
            <a:off x="7114078" y="1437979"/>
            <a:ext cx="293614" cy="17925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37599-7222-4573-871E-6159704C5E8F}"/>
              </a:ext>
            </a:extLst>
          </p:cNvPr>
          <p:cNvSpPr txBox="1"/>
          <p:nvPr/>
        </p:nvSpPr>
        <p:spPr>
          <a:xfrm>
            <a:off x="564859" y="4134825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Métreur / Descripteur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DC529E0-4608-49F5-A525-C50C10645562}"/>
              </a:ext>
            </a:extLst>
          </p:cNvPr>
          <p:cNvSpPr/>
          <p:nvPr/>
        </p:nvSpPr>
        <p:spPr>
          <a:xfrm>
            <a:off x="1792448" y="3420398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7D001C69-F0DD-4B65-B16C-2FFE67BD869E}"/>
              </a:ext>
            </a:extLst>
          </p:cNvPr>
          <p:cNvSpPr/>
          <p:nvPr/>
        </p:nvSpPr>
        <p:spPr>
          <a:xfrm>
            <a:off x="9349110" y="3487743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1AA43C-32F7-47E4-8898-5FD3DC48B638}"/>
              </a:ext>
            </a:extLst>
          </p:cNvPr>
          <p:cNvSpPr txBox="1"/>
          <p:nvPr/>
        </p:nvSpPr>
        <p:spPr>
          <a:xfrm>
            <a:off x="8065594" y="4273738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Contrat / Juridique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6CE9B-0C98-4784-A800-B78391349C14}"/>
              </a:ext>
            </a:extLst>
          </p:cNvPr>
          <p:cNvSpPr txBox="1"/>
          <p:nvPr/>
        </p:nvSpPr>
        <p:spPr>
          <a:xfrm>
            <a:off x="3182923" y="4102654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Chef de projet</a:t>
            </a:r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2E6CEFF-0491-4CAB-844D-3A35567864CA}"/>
              </a:ext>
            </a:extLst>
          </p:cNvPr>
          <p:cNvSpPr/>
          <p:nvPr/>
        </p:nvSpPr>
        <p:spPr>
          <a:xfrm rot="18516319">
            <a:off x="6549219" y="3296147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2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3" grpId="0"/>
      <p:bldP spid="18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FDC4-4B0E-4A09-8EAA-91E687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-311665"/>
            <a:ext cx="7685037" cy="1325563"/>
          </a:xfrm>
        </p:spPr>
        <p:txBody>
          <a:bodyPr/>
          <a:lstStyle/>
          <a:p>
            <a:r>
              <a:rPr lang="fr-FR" dirty="0"/>
              <a:t>Défi de l’entreprise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25FC1-8CCE-490D-9F74-E45CA3286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3898"/>
            <a:ext cx="11159411" cy="4080250"/>
          </a:xfrm>
        </p:spPr>
        <p:txBody>
          <a:bodyPr/>
          <a:lstStyle/>
          <a:p>
            <a:r>
              <a:rPr lang="fr-FR" dirty="0"/>
              <a:t>Comment redynamiser l’activité après la crise du covid ?</a:t>
            </a:r>
          </a:p>
          <a:p>
            <a:endParaRPr lang="fr-FR" dirty="0"/>
          </a:p>
          <a:p>
            <a:r>
              <a:rPr lang="en-US" dirty="0"/>
              <a:t>Comment le </a:t>
            </a:r>
            <a:r>
              <a:rPr lang="en-US" dirty="0" err="1"/>
              <a:t>secteur</a:t>
            </a:r>
            <a:r>
              <a:rPr lang="en-US" dirty="0"/>
              <a:t> </a:t>
            </a:r>
            <a:r>
              <a:rPr lang="en-US" dirty="0" err="1"/>
              <a:t>informatique</a:t>
            </a:r>
            <a:r>
              <a:rPr lang="en-US" dirty="0"/>
              <a:t> de BMF </a:t>
            </a:r>
            <a:r>
              <a:rPr lang="en-US" dirty="0" err="1"/>
              <a:t>peut</a:t>
            </a:r>
            <a:r>
              <a:rPr lang="en-US" dirty="0"/>
              <a:t> aider BMF à </a:t>
            </a:r>
            <a:r>
              <a:rPr lang="en-US" dirty="0" err="1"/>
              <a:t>surpasser</a:t>
            </a:r>
            <a:r>
              <a:rPr lang="en-US" dirty="0"/>
              <a:t> la crise du covid-19</a:t>
            </a:r>
          </a:p>
        </p:txBody>
      </p:sp>
      <p:pic>
        <p:nvPicPr>
          <p:cNvPr id="5" name="Picture 4" descr="A picture containing wheel, gear&#10;&#10;Description automatically generated">
            <a:extLst>
              <a:ext uri="{FF2B5EF4-FFF2-40B4-BE49-F238E27FC236}">
                <a16:creationId xmlns:a16="http://schemas.microsoft.com/office/drawing/2014/main" id="{F83265B3-F5D0-48A0-B662-1FB07781F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5" y="2329989"/>
            <a:ext cx="6570552" cy="43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131D-8374-40D3-84D3-C6E1A32F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redynamiser l’activité </a:t>
            </a:r>
            <a:br>
              <a:rPr lang="fr-FR" dirty="0"/>
            </a:br>
            <a:r>
              <a:rPr lang="fr-FR" dirty="0"/>
              <a:t>	</a:t>
            </a:r>
            <a:r>
              <a:rPr lang="fr-FR" sz="2500" dirty="0"/>
              <a:t>-Trouver de nouveaux clients</a:t>
            </a:r>
            <a:endParaRPr lang="en-US" sz="2500" dirty="0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268706F-9C02-4ADD-8E7F-0E0C209D9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0" y="2854078"/>
            <a:ext cx="3876002" cy="2841644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017C553-59FD-46AD-8296-28B4A19EAEF0}"/>
              </a:ext>
            </a:extLst>
          </p:cNvPr>
          <p:cNvSpPr/>
          <p:nvPr/>
        </p:nvSpPr>
        <p:spPr>
          <a:xfrm>
            <a:off x="5273919" y="3835987"/>
            <a:ext cx="2543908" cy="67925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25410D5-59A5-46BE-943C-CE08EB95E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61" y="2763455"/>
            <a:ext cx="3022889" cy="30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0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BDA7-E156-4D84-90D0-4D80DF91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68" y="296368"/>
            <a:ext cx="8284128" cy="1325563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dirty="0"/>
              <a:t>L’informatique au service de BMF</a:t>
            </a:r>
            <a:br>
              <a:rPr lang="fr-FR" dirty="0"/>
            </a:br>
            <a:br>
              <a:rPr lang="fr-FR" dirty="0"/>
            </a:br>
            <a:r>
              <a:rPr lang="fr-FR" sz="2800" dirty="0"/>
              <a:t>-S’adapter aux nouvelles contraintes</a:t>
            </a:r>
            <a:endParaRPr lang="en-US" sz="2800" dirty="0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D43C231-B51B-4676-BE05-F0931D2E2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2584581"/>
            <a:ext cx="5527004" cy="3107877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247EE38-F4D2-4E74-BE89-D7807E208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82" y="1516227"/>
            <a:ext cx="5078961" cy="50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1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E5FE-D32B-4CBB-916D-9572E51E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7685037" cy="1325563"/>
          </a:xfrm>
        </p:spPr>
        <p:txBody>
          <a:bodyPr>
            <a:normAutofit/>
          </a:bodyPr>
          <a:lstStyle/>
          <a:p>
            <a:r>
              <a:rPr lang="fr-FR" sz="3000" dirty="0"/>
              <a:t>-Automatisation</a:t>
            </a:r>
            <a:endParaRPr lang="en-US" sz="3000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00C8C530-21A1-49BF-8737-43BAAD1CC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5" y="2659224"/>
            <a:ext cx="3592384" cy="3592384"/>
          </a:xfr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0E54FDD-A513-4DFA-8042-3BF61FF18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23" y="3525012"/>
            <a:ext cx="5714999" cy="230981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A5E7924-7558-4560-9718-2155658C8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27" y="-176131"/>
            <a:ext cx="5618636" cy="41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74193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Violet2">
      <a:dk1>
        <a:srgbClr val="000000"/>
      </a:dk1>
      <a:lt1>
        <a:srgbClr val="FFFFFF"/>
      </a:lt1>
      <a:dk2>
        <a:srgbClr val="351835"/>
      </a:dk2>
      <a:lt2>
        <a:srgbClr val="F3F0F3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A6A9B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277</Words>
  <Application>Microsoft Office PowerPoint</Application>
  <PresentationFormat>Widescreen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Nova</vt:lpstr>
      <vt:lpstr>TropicVTI</vt:lpstr>
      <vt:lpstr>Soutenance de stage</vt:lpstr>
      <vt:lpstr>Sommaire</vt:lpstr>
      <vt:lpstr>Bureau Michel Forgue</vt:lpstr>
      <vt:lpstr>Références</vt:lpstr>
      <vt:lpstr>Organigramme</vt:lpstr>
      <vt:lpstr>Défi de l’entreprise</vt:lpstr>
      <vt:lpstr>redynamiser l’activité   -Trouver de nouveaux clients</vt:lpstr>
      <vt:lpstr> L’informatique au service de BMF  -S’adapter aux nouvelles contraintes</vt:lpstr>
      <vt:lpstr>-Automatisation</vt:lpstr>
      <vt:lpstr>-Être plus précis lors de l’estimation</vt:lpstr>
      <vt:lpstr>-Amélioration de la BDD</vt:lpstr>
      <vt:lpstr>-Aider les collaborateurs à trouver des données</vt:lpstr>
      <vt:lpstr>Piste d’amélioration</vt:lpstr>
      <vt:lpstr>Conclusion</vt:lpstr>
      <vt:lpstr>Démarche informatique</vt:lpstr>
      <vt:lpstr>Compétence technique</vt:lpstr>
      <vt:lpstr>Compréhension du monde du travail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Informatique</dc:title>
  <dc:creator>Xavier TONNELLIER</dc:creator>
  <cp:lastModifiedBy>Xavier TONNELLIER</cp:lastModifiedBy>
  <cp:revision>11</cp:revision>
  <dcterms:created xsi:type="dcterms:W3CDTF">2021-12-29T16:09:00Z</dcterms:created>
  <dcterms:modified xsi:type="dcterms:W3CDTF">2022-01-03T11:50:31Z</dcterms:modified>
</cp:coreProperties>
</file>